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75" r:id="rId7"/>
    <p:sldId id="257" r:id="rId8"/>
    <p:sldId id="269" r:id="rId9"/>
    <p:sldId id="258" r:id="rId10"/>
    <p:sldId id="270" r:id="rId11"/>
    <p:sldId id="259" r:id="rId12"/>
    <p:sldId id="271" r:id="rId13"/>
    <p:sldId id="260" r:id="rId14"/>
    <p:sldId id="272" r:id="rId15"/>
    <p:sldId id="261" r:id="rId16"/>
    <p:sldId id="273" r:id="rId17"/>
    <p:sldId id="262" r:id="rId18"/>
    <p:sldId id="263" r:id="rId19"/>
    <p:sldId id="264" r:id="rId20"/>
    <p:sldId id="265" r:id="rId21"/>
    <p:sldId id="266" r:id="rId22"/>
    <p:sldId id="267" r:id="rId23"/>
    <p:sldId id="283" r:id="rId24"/>
    <p:sldId id="268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B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12" descr="https://arhivurokov.ru/kopilka/uploads/user_file_5477ca1ddd035/razrabotka-uroka-po-anghliiskomu-iazyku-v-1-klassie-po-tiemie-school-things_11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129513" cy="247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AutoShape 2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russian-guitars.ru/wp-content/uploads/2017/04/orange-top-gradient-backgroun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37"/>
            <a:ext cx="9143999" cy="687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Рамка 10"/>
          <p:cNvSpPr/>
          <p:nvPr userDrawn="1"/>
        </p:nvSpPr>
        <p:spPr>
          <a:xfrm>
            <a:off x="0" y="7937"/>
            <a:ext cx="9143999" cy="6871835"/>
          </a:xfrm>
          <a:prstGeom prst="frame">
            <a:avLst>
              <a:gd name="adj1" fmla="val 831"/>
            </a:avLst>
          </a:prstGeom>
          <a:solidFill>
            <a:srgbClr val="E8BE24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ege.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Итоговое сочинение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(2018-2019 учебный год)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50880"/>
            <a:ext cx="3003245" cy="300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Примерные темы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1. Что означает «высокая мечта»?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</a:t>
            </a:r>
            <a:r>
              <a:rPr lang="ru-RU" b="1" dirty="0"/>
              <a:t>. Когда реальность разрушает мечту?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</a:t>
            </a:r>
            <a:r>
              <a:rPr lang="ru-RU" b="1" dirty="0"/>
              <a:t>. Как вы понимаете высказывание А.Н. Крылова: «Мечтой тоже надо управлять, а то ее, как корабль без руля, занесет бог весть куда»?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4</a:t>
            </a:r>
            <a:r>
              <a:rPr lang="ru-RU" b="1" dirty="0"/>
              <a:t>. Почему не все мечты сбываются?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</a:t>
            </a:r>
            <a:r>
              <a:rPr lang="ru-RU" b="1" dirty="0"/>
              <a:t>. В чем суть противоречия между мечтой и реальностью?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</a:t>
            </a:r>
            <a:r>
              <a:rPr lang="ru-RU" b="1" dirty="0"/>
              <a:t>. Согласны ли вы с утверждением, что «человек без мечты, как птица без крыльев»?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7</a:t>
            </a:r>
            <a:r>
              <a:rPr lang="ru-RU" b="1" dirty="0"/>
              <a:t>. Когда мечта превращается в цель?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8</a:t>
            </a:r>
            <a:r>
              <a:rPr lang="ru-RU" b="1" dirty="0"/>
              <a:t>. Можно ли убежать от реальности?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</a:t>
            </a:r>
            <a:r>
              <a:rPr lang="ru-RU" b="1" dirty="0"/>
              <a:t>. Что такое, по-вашему, «заветная мечта»?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</a:t>
            </a:r>
            <a:r>
              <a:rPr lang="ru-RU" b="1" dirty="0"/>
              <a:t>. Как вы понимаете выражение «жестокая реальность»? 11. Мечтатель – это фантазер или глупец</a:t>
            </a:r>
            <a:r>
              <a:rPr lang="ru-RU" b="1" dirty="0" smtClean="0"/>
              <a:t>? 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Месть и великодушие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рамках данного направления можно рассуждать о диаметрально противоположных проявлениях человеческой натуры, связанных с </a:t>
            </a:r>
            <a:r>
              <a:rPr lang="ru-RU" b="1" dirty="0"/>
              <a:t>представлениями о добре и зле</a:t>
            </a:r>
            <a:r>
              <a:rPr lang="ru-RU" dirty="0"/>
              <a:t>, </a:t>
            </a:r>
            <a:r>
              <a:rPr lang="ru-RU" b="1" dirty="0"/>
              <a:t>милосердии и жестокости</a:t>
            </a:r>
            <a:r>
              <a:rPr lang="ru-RU" dirty="0"/>
              <a:t>, </a:t>
            </a:r>
            <a:r>
              <a:rPr lang="ru-RU" b="1" dirty="0"/>
              <a:t>миролюбии и агрессии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Понятия «месть» и «великодушие» часто оказываются в центре внимания писателей, которые исследуют </a:t>
            </a:r>
            <a:r>
              <a:rPr lang="ru-RU" b="1" dirty="0"/>
              <a:t>реакции человека на жизненные вызовы, на поступки других людей</a:t>
            </a:r>
            <a:r>
              <a:rPr lang="ru-RU" dirty="0"/>
              <a:t>, анализируют </a:t>
            </a:r>
            <a:r>
              <a:rPr lang="ru-RU" b="1" dirty="0"/>
              <a:t>поведение героев</a:t>
            </a:r>
            <a:r>
              <a:rPr lang="ru-RU" dirty="0"/>
              <a:t> в ситуации </a:t>
            </a:r>
            <a:r>
              <a:rPr lang="ru-RU" b="1" dirty="0"/>
              <a:t>нравственного выбора</a:t>
            </a:r>
            <a:r>
              <a:rPr lang="ru-RU" dirty="0"/>
              <a:t> как в </a:t>
            </a:r>
            <a:r>
              <a:rPr lang="ru-RU" b="1" dirty="0"/>
              <a:t>личностном</a:t>
            </a:r>
            <a:r>
              <a:rPr lang="ru-RU" dirty="0"/>
              <a:t>, так и в </a:t>
            </a:r>
            <a:r>
              <a:rPr lang="ru-RU" b="1" dirty="0"/>
              <a:t>социально-историческом плане</a:t>
            </a:r>
            <a:r>
              <a:rPr lang="ru-RU" dirty="0"/>
              <a:t>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0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Примерные темы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1. Почему месть разрушает душу?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</a:t>
            </a:r>
            <a:r>
              <a:rPr lang="ru-RU" b="1" dirty="0"/>
              <a:t>. Согласны ли вы с мнением И. Фридмана: «Сладчайшая месть – это прощение»?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</a:t>
            </a:r>
            <a:r>
              <a:rPr lang="ru-RU" b="1" dirty="0"/>
              <a:t>. Какого человека можно назвать великодушным? 4. Какие качества присущи великодушному человеку?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</a:t>
            </a:r>
            <a:r>
              <a:rPr lang="ru-RU" b="1" dirty="0"/>
              <a:t>. Как вы понимаете выражение «сладкая месть»? 6. Великодушие – это сила или слабость?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7</a:t>
            </a:r>
            <a:r>
              <a:rPr lang="ru-RU" b="1" dirty="0"/>
              <a:t>. Как вы понимаете высказывание Ж. </a:t>
            </a:r>
            <a:r>
              <a:rPr lang="ru-RU" b="1" dirty="0" err="1"/>
              <a:t>Вольфрома</a:t>
            </a:r>
            <a:r>
              <a:rPr lang="ru-RU" b="1" dirty="0"/>
              <a:t>: «Справедливость всегда приправлена щепоткой мести»?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8</a:t>
            </a:r>
            <a:r>
              <a:rPr lang="ru-RU" b="1" dirty="0"/>
              <a:t>. Что общего между великодушием и состраданием?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</a:t>
            </a:r>
            <a:r>
              <a:rPr lang="ru-RU" b="1" dirty="0"/>
              <a:t>. Как соотносятся понятия «месть» и «закон»?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</a:t>
            </a:r>
            <a:r>
              <a:rPr lang="ru-RU" b="1" dirty="0"/>
              <a:t>. Как, по-вашему, месть – это проявление трусости или мужества?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11</a:t>
            </a:r>
            <a:r>
              <a:rPr lang="ru-RU" b="1" dirty="0"/>
              <a:t>. Когда нужно отказаться от мести</a:t>
            </a:r>
            <a:r>
              <a:rPr lang="ru-RU" b="1" dirty="0" smtClean="0"/>
              <a:t>? </a:t>
            </a:r>
            <a:endParaRPr lang="ru-RU" b="1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7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Искусство и ремесло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/>
          </a:bodyPr>
          <a:lstStyle/>
          <a:p>
            <a:r>
              <a:rPr lang="ru-RU" dirty="0"/>
              <a:t>Темы данного направления актуализируют представления выпускников о </a:t>
            </a:r>
            <a:r>
              <a:rPr lang="ru-RU" b="1" dirty="0"/>
              <a:t>предназначении произведений искусства и мере таланта их создателей</a:t>
            </a:r>
            <a:r>
              <a:rPr lang="ru-RU" dirty="0"/>
              <a:t>, дают возможность поразмышлять о </a:t>
            </a:r>
            <a:r>
              <a:rPr lang="ru-RU" b="1" dirty="0"/>
              <a:t>миссии художника</a:t>
            </a:r>
            <a:r>
              <a:rPr lang="ru-RU" dirty="0"/>
              <a:t> и его </a:t>
            </a:r>
            <a:r>
              <a:rPr lang="ru-RU" b="1" dirty="0"/>
              <a:t>роли в обществе</a:t>
            </a:r>
            <a:r>
              <a:rPr lang="ru-RU" dirty="0"/>
              <a:t>, о том, </a:t>
            </a:r>
            <a:r>
              <a:rPr lang="ru-RU" b="1" dirty="0"/>
              <a:t>где заканчивается ремесло и начинается искусство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Литература постоянно обращается к осмыслению </a:t>
            </a:r>
            <a:r>
              <a:rPr lang="ru-RU" b="1" dirty="0"/>
              <a:t>феномена творчества</a:t>
            </a:r>
            <a:r>
              <a:rPr lang="ru-RU" dirty="0"/>
              <a:t>, изображению </a:t>
            </a:r>
            <a:r>
              <a:rPr lang="ru-RU" b="1" dirty="0"/>
              <a:t>созидательного труда</a:t>
            </a:r>
            <a:r>
              <a:rPr lang="ru-RU" dirty="0"/>
              <a:t>, помогает </a:t>
            </a:r>
            <a:r>
              <a:rPr lang="ru-RU" b="1" dirty="0"/>
              <a:t>раскрыть внутренний мир персонажа через его отношение к искусству и ремеслу</a:t>
            </a:r>
            <a:r>
              <a:rPr lang="ru-RU" dirty="0"/>
              <a:t>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6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Примерные темы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1. Что можно считать подлинным искусством?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</a:t>
            </a:r>
            <a:r>
              <a:rPr lang="ru-RU" b="1" dirty="0"/>
              <a:t>. В чем, по-вашему, состоит конечная цель искусства?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</a:t>
            </a:r>
            <a:r>
              <a:rPr lang="ru-RU" b="1" dirty="0"/>
              <a:t>. В чем разница между ремеслом и искусством?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4</a:t>
            </a:r>
            <a:r>
              <a:rPr lang="ru-RU" b="1" dirty="0"/>
              <a:t>. Может ли ремесленник стать художником?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</a:t>
            </a:r>
            <a:r>
              <a:rPr lang="ru-RU" b="1" dirty="0"/>
              <a:t>. Как вы понимаете высказыванием Г. </a:t>
            </a:r>
            <a:r>
              <a:rPr lang="ru-RU" b="1" dirty="0" err="1"/>
              <a:t>Гебелля</a:t>
            </a:r>
            <a:r>
              <a:rPr lang="ru-RU" b="1" dirty="0"/>
              <a:t>: «Искусство – это совесть человечества»?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</a:t>
            </a:r>
            <a:r>
              <a:rPr lang="ru-RU" b="1" dirty="0"/>
              <a:t>. Могут ли способности превратиться в талант?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7</a:t>
            </a:r>
            <a:r>
              <a:rPr lang="ru-RU" b="1" dirty="0"/>
              <a:t>. Кто такой талантливый человек?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8</a:t>
            </a:r>
            <a:r>
              <a:rPr lang="ru-RU" b="1" dirty="0"/>
              <a:t>. Ремесленник – это мастер своего дела или халтурщик?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</a:t>
            </a:r>
            <a:r>
              <a:rPr lang="ru-RU" b="1" dirty="0"/>
              <a:t>. Согласны ли вы с высказыванием П. </a:t>
            </a:r>
            <a:r>
              <a:rPr lang="ru-RU" b="1" dirty="0" err="1"/>
              <a:t>Казальса</a:t>
            </a:r>
            <a:r>
              <a:rPr lang="ru-RU" b="1" dirty="0"/>
              <a:t>: «Мастерство еще не делает художником»?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</a:t>
            </a:r>
            <a:r>
              <a:rPr lang="ru-RU" b="1" dirty="0"/>
              <a:t>. Какова роль искусства в развитии человечества? 11. Чем настоящее искусство привлекает человека</a:t>
            </a:r>
            <a:r>
              <a:rPr lang="ru-RU" b="1" dirty="0" smtClean="0"/>
              <a:t>? </a:t>
            </a:r>
            <a:endParaRPr lang="ru-RU" b="1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3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Доброта и жестокость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Данное направление нацеливает выпускников на раздумье о </a:t>
            </a:r>
            <a:r>
              <a:rPr lang="ru-RU" b="1" dirty="0"/>
              <a:t>нравственных основах</a:t>
            </a:r>
            <a:r>
              <a:rPr lang="ru-RU" dirty="0"/>
              <a:t> отношения </a:t>
            </a:r>
            <a:r>
              <a:rPr lang="ru-RU" b="1" dirty="0"/>
              <a:t>к человеку</a:t>
            </a:r>
            <a:r>
              <a:rPr lang="ru-RU" dirty="0"/>
              <a:t> и </a:t>
            </a:r>
            <a:r>
              <a:rPr lang="ru-RU" b="1" dirty="0"/>
              <a:t>всему живому</a:t>
            </a:r>
            <a:r>
              <a:rPr lang="ru-RU" dirty="0"/>
              <a:t>, позволяет размышлять, с одной стороны, о гуманистическом стремлении </a:t>
            </a:r>
            <a:r>
              <a:rPr lang="ru-RU" b="1" dirty="0"/>
              <a:t>ценить и беречь жизнь</a:t>
            </a:r>
            <a:r>
              <a:rPr lang="ru-RU" dirty="0"/>
              <a:t>, с другой – об антигуманном желании </a:t>
            </a:r>
            <a:r>
              <a:rPr lang="ru-RU" b="1" dirty="0"/>
              <a:t>причинять страдание и боль</a:t>
            </a:r>
            <a:r>
              <a:rPr lang="ru-RU" dirty="0"/>
              <a:t> другим и даже самому себе.</a:t>
            </a:r>
            <a:br>
              <a:rPr lang="ru-RU" dirty="0"/>
            </a:br>
            <a:r>
              <a:rPr lang="ru-RU" dirty="0"/>
              <a:t>Понятия «доброта» и «жестокость» принадлежат к «вечным» категориям, во многих произведениях литературы показаны </a:t>
            </a:r>
            <a:r>
              <a:rPr lang="ru-RU" b="1" dirty="0"/>
              <a:t>персонажи, тяготеющие к одному из этих полюсов</a:t>
            </a:r>
            <a:r>
              <a:rPr lang="ru-RU" dirty="0"/>
              <a:t> или проходящие </a:t>
            </a:r>
            <a:r>
              <a:rPr lang="ru-RU" b="1" dirty="0"/>
              <a:t>путь нравственного перерождения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86581"/>
            <a:ext cx="853103" cy="85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8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Примерные темы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1. Какими качествами обладает добрый человек? 2. Можно ли оправдать жестокость?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</a:t>
            </a:r>
            <a:r>
              <a:rPr lang="ru-RU" b="1" dirty="0"/>
              <a:t>. Согласны ли вы с мнением Г. Гейне, что «Доброта лучше красоты»?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4</a:t>
            </a:r>
            <a:r>
              <a:rPr lang="ru-RU" b="1" dirty="0"/>
              <a:t>. Доброта – это проявление силы или слабости?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</a:t>
            </a:r>
            <a:r>
              <a:rPr lang="ru-RU" b="1" dirty="0"/>
              <a:t>. Как вы понимаете высказывание М. Монтеня: «Трусость – мать жестокости»?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</a:t>
            </a:r>
            <a:r>
              <a:rPr lang="ru-RU" b="1" dirty="0"/>
              <a:t>. Может ли доброта причинить вред человеку?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7</a:t>
            </a:r>
            <a:r>
              <a:rPr lang="ru-RU" b="1" dirty="0"/>
              <a:t>. Почему в народе говорят: «Добро должно быть с кулаками»?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8</a:t>
            </a:r>
            <a:r>
              <a:rPr lang="ru-RU" b="1" dirty="0"/>
              <a:t>. Кого можно назвать жестоким?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</a:t>
            </a:r>
            <a:r>
              <a:rPr lang="ru-RU" b="1" dirty="0"/>
              <a:t>. В чем, по-вашему, могут быть причины проявления жестокости?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</a:t>
            </a:r>
            <a:r>
              <a:rPr lang="ru-RU" b="1" dirty="0"/>
              <a:t>. Нужно ли бороться с жестокостью?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11</a:t>
            </a:r>
            <a:r>
              <a:rPr lang="ru-RU" b="1" dirty="0"/>
              <a:t>. Что может сделать человека добрее</a:t>
            </a:r>
            <a:r>
              <a:rPr lang="ru-RU" b="1" dirty="0" smtClean="0"/>
              <a:t>? </a:t>
            </a:r>
            <a:endParaRPr lang="ru-RU" b="1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86581"/>
            <a:ext cx="853103" cy="85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4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Результатом итогового сочинения является </a:t>
            </a:r>
            <a:r>
              <a:rPr lang="ru-RU" b="1" dirty="0"/>
              <a:t>«зачёт»</a:t>
            </a:r>
            <a:r>
              <a:rPr lang="ru-RU" dirty="0"/>
              <a:t> или </a:t>
            </a:r>
            <a:r>
              <a:rPr lang="ru-RU" b="1" dirty="0"/>
              <a:t>«незачёт»</a:t>
            </a:r>
            <a:r>
              <a:rPr lang="ru-RU" dirty="0"/>
              <a:t>. К сдаче ЕГЭ допускаются только выпускники, получившие «зачёт». </a:t>
            </a:r>
            <a:br>
              <a:rPr lang="ru-RU" dirty="0"/>
            </a:br>
            <a:r>
              <a:rPr lang="ru-RU" dirty="0"/>
              <a:t>● </a:t>
            </a:r>
            <a:r>
              <a:rPr lang="ru-RU" b="1" dirty="0"/>
              <a:t>Рекомендуемый объём сочинения – 350 слов</a:t>
            </a:r>
            <a:r>
              <a:rPr lang="ru-RU" dirty="0"/>
              <a:t>. Если в сочинении менее 250 слов (в подсчёт включаются все слова, в том числе служебные), то ставится незачёт. </a:t>
            </a:r>
            <a:r>
              <a:rPr lang="ru-RU" b="1" dirty="0"/>
              <a:t>Максимальное количество слов не устанавливается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● Время написания сочинения – </a:t>
            </a:r>
            <a:r>
              <a:rPr lang="ru-RU" b="1" dirty="0"/>
              <a:t>3 часа 55 минут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● Выпускнику разрешается пользоваться </a:t>
            </a:r>
            <a:r>
              <a:rPr lang="ru-RU" b="1" dirty="0"/>
              <a:t>орфографическим словарём</a:t>
            </a:r>
            <a:r>
              <a:rPr lang="ru-RU" dirty="0"/>
              <a:t>, который выдадут в аудитории. </a:t>
            </a:r>
            <a:br>
              <a:rPr lang="ru-RU" dirty="0"/>
            </a:br>
            <a:r>
              <a:rPr lang="ru-RU" dirty="0" smtClean="0"/>
              <a:t>● </a:t>
            </a:r>
            <a:r>
              <a:rPr lang="ru-RU" dirty="0"/>
              <a:t>Итоговое сочинение может учитываться </a:t>
            </a:r>
            <a:r>
              <a:rPr lang="ru-RU" b="1" dirty="0"/>
              <a:t>при приёме абитуриентов</a:t>
            </a:r>
            <a:r>
              <a:rPr lang="ru-RU" dirty="0"/>
              <a:t>. В этом случае вузы сами оценят сочинение в баллах. Максимально можно получить </a:t>
            </a:r>
            <a:r>
              <a:rPr lang="ru-RU" b="1" dirty="0"/>
              <a:t>10 баллов</a:t>
            </a:r>
            <a:r>
              <a:rPr lang="ru-RU" dirty="0"/>
              <a:t>, которые прибавятся к баллам ЕГЭ. </a:t>
            </a:r>
            <a:br>
              <a:rPr lang="ru-RU" dirty="0"/>
            </a:br>
            <a:r>
              <a:rPr lang="ru-RU" dirty="0"/>
              <a:t>● Темы сочинений объявят выпускникам в день написания сочинения </a:t>
            </a:r>
            <a:r>
              <a:rPr lang="ru-RU" b="1" dirty="0"/>
              <a:t>в 9.45</a:t>
            </a:r>
            <a:r>
              <a:rPr lang="ru-RU" dirty="0"/>
              <a:t> (за 15 минут до начала работы). В это же время темы будут опубликованы на открытых информационных ресурсах (</a:t>
            </a:r>
            <a:r>
              <a:rPr lang="ru-RU" dirty="0">
                <a:hlinkClick r:id="rId2"/>
              </a:rPr>
              <a:t>ege.edu.ru</a:t>
            </a:r>
            <a:r>
              <a:rPr lang="ru-RU" dirty="0"/>
              <a:t>, </a:t>
            </a:r>
            <a:r>
              <a:rPr lang="ru-RU" dirty="0">
                <a:hlinkClick r:id="rId3"/>
              </a:rPr>
              <a:t>fipi.ru</a:t>
            </a:r>
            <a:r>
              <a:rPr lang="ru-RU" dirty="0"/>
              <a:t>).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86581"/>
            <a:ext cx="853103" cy="85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9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КРИТЕРИЙ №1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СООТВЕТСТВИЕ ТЕМЕ»</a:t>
            </a:r>
            <a:r>
              <a:rPr lang="ru-RU" dirty="0">
                <a:solidFill>
                  <a:srgbClr val="FF0000"/>
                </a:solidFill>
              </a:rPr>
              <a:t> 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содержания сочинения. </a:t>
            </a:r>
            <a:br>
              <a:rPr lang="ru-RU" i="1" dirty="0"/>
            </a:br>
            <a:r>
              <a:rPr lang="ru-RU" i="1" dirty="0"/>
              <a:t>Участник должен рассуждать на предложенную тему, выбрав путь её раскрытия (например, отвечает на вопрос, поставленный в теме, или размышляет над предложенной проблемой и т.п.).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только в случае, если сочинение не соответствует теме или в нём не прослеживается конкретной цели высказывания, то есть коммуникативного замысла.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400" b="1" dirty="0">
                <a:solidFill>
                  <a:srgbClr val="FF0000"/>
                </a:solidFill>
              </a:rPr>
              <a:t>КРИТЕРИЙ №</a:t>
            </a:r>
            <a:r>
              <a:rPr lang="ru-RU" sz="7400" b="1" dirty="0" smtClean="0">
                <a:solidFill>
                  <a:srgbClr val="FF0000"/>
                </a:solidFill>
              </a:rPr>
              <a:t>2</a:t>
            </a:r>
            <a:br>
              <a:rPr lang="ru-RU" sz="7400" b="1" dirty="0" smtClean="0">
                <a:solidFill>
                  <a:srgbClr val="FF0000"/>
                </a:solidFill>
              </a:rPr>
            </a:br>
            <a:r>
              <a:rPr lang="ru-RU" sz="7400" b="1" dirty="0" smtClean="0">
                <a:solidFill>
                  <a:srgbClr val="FF0000"/>
                </a:solidFill>
              </a:rPr>
              <a:t> </a:t>
            </a:r>
            <a:r>
              <a:rPr lang="ru-RU" sz="7400" b="1" dirty="0">
                <a:solidFill>
                  <a:srgbClr val="FF0000"/>
                </a:solidFill>
              </a:rPr>
              <a:t>«АРГУМЕНТАЦИЯ. ПРИВЛЕЧЕНИЕ ЛИТЕРАТУРНОГО МАТЕРИАЛА»</a:t>
            </a:r>
            <a:r>
              <a:rPr lang="ru-RU" sz="7400" dirty="0">
                <a:solidFill>
                  <a:srgbClr val="FF0000"/>
                </a:solidFill>
              </a:rPr>
              <a:t> </a:t>
            </a:r>
            <a:endParaRPr lang="ru-RU" sz="7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300" dirty="0"/>
              <a:t/>
            </a:r>
            <a:br>
              <a:rPr lang="ru-RU" sz="4300" dirty="0"/>
            </a:br>
            <a:r>
              <a:rPr lang="ru-RU" sz="6000" b="1" i="1" dirty="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br>
              <a:rPr lang="ru-RU" sz="6000" b="1" i="1" dirty="0"/>
            </a:br>
            <a:r>
              <a:rPr lang="ru-RU" sz="6000" b="1" i="1" dirty="0"/>
              <a:t>Участник должен строить рассуждение, привлекая для аргументации </a:t>
            </a:r>
            <a:r>
              <a:rPr lang="ru-RU" sz="6000" b="1" i="1" u="sng" dirty="0"/>
              <a:t>не менее одного</a:t>
            </a:r>
            <a:r>
              <a:rPr lang="ru-RU" sz="6000" b="1" i="1" dirty="0"/>
              <a:t> 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  <a:r>
              <a:rPr lang="ru-RU" sz="6000" b="1" dirty="0"/>
              <a:t> </a:t>
            </a:r>
            <a:br>
              <a:rPr lang="ru-RU" sz="6000" b="1" dirty="0"/>
            </a:br>
            <a:r>
              <a:rPr lang="ru-RU" sz="6000" b="1" dirty="0"/>
              <a:t>«Незачёт» ставится при условии, если сочинение написано без привлечения литературного материала или в нём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1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763000" cy="5524500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043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Обучающиеся X классов, участвующие в ГИА по отдельным обязательным учебным предметам (русский язык или математика) и (или) по предметам по выбору, освоение которых завершилось ранее, не участвуют в итоговом сочинении (изложении) по окончании X класса 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729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решение о включении процедуры </a:t>
                      </a:r>
                      <a:r>
                        <a:rPr kumimoji="0" lang="ru-RU" sz="1800" b="1" u="none" kern="1200" dirty="0" smtClean="0">
                          <a:solidFill>
                            <a:srgbClr val="FF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удаления</a:t>
                      </a:r>
                      <a:r>
                        <a:rPr kumimoji="0"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 участников итогового сочинения (изложения), а также об организации </a:t>
                      </a:r>
                      <a:r>
                        <a:rPr kumimoji="0" lang="ru-RU" sz="1800" b="1" u="none" kern="1200" dirty="0" smtClean="0">
                          <a:solidFill>
                            <a:srgbClr val="FF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перепроверки</a:t>
                      </a:r>
                      <a:r>
                        <a:rPr kumimoji="0"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 отдельных сочинений (изложений) по итогам проведения сочинения (изложения),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о ведении во время проведения итогового сочинения (изложения) </a:t>
                      </a: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видеозаписи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868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рекомендации проверки итоговых сочинений (изложений) на заимствования посредством специализированных программных средств (например, «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Антиплагиат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и др.).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34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присутствия в месте проведения итогового сочинения (изложения) общественных наблюдателей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13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«Итоговое сочинение (изложение) как допуск к ГИА </a:t>
                      </a:r>
                      <a:r>
                        <a:rPr kumimoji="0"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– бессрочно»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12" name="Заголовок 3"/>
          <p:cNvSpPr>
            <a:spLocks noGrp="1"/>
          </p:cNvSpPr>
          <p:nvPr>
            <p:ph type="title"/>
          </p:nvPr>
        </p:nvSpPr>
        <p:spPr>
          <a:xfrm>
            <a:off x="533400" y="350838"/>
            <a:ext cx="8153400" cy="522287"/>
          </a:xfrm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НОВОЕ В СОЧИНЕНИИ (ИЗЛОЖЕНИИ) В 18/19 уч.г.</a:t>
            </a:r>
          </a:p>
        </p:txBody>
      </p:sp>
    </p:spTree>
    <p:extLst>
      <p:ext uri="{BB962C8B-B14F-4D97-AF65-F5344CB8AC3E}">
        <p14:creationId xmlns:p14="http://schemas.microsoft.com/office/powerpoint/2010/main" val="2828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КРИТЕРИЙ №3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КОМПОЗИЦИЯ И ЛОГИКА РАССУЖДЕНИЯ»</a:t>
            </a:r>
            <a:r>
              <a:rPr lang="ru-RU" dirty="0">
                <a:solidFill>
                  <a:srgbClr val="FF0000"/>
                </a:solidFill>
              </a:rPr>
              <a:t> 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dirty="0" err="1"/>
              <a:t>тезисно</a:t>
            </a:r>
            <a:r>
              <a:rPr lang="ru-RU" dirty="0"/>
              <a:t>-доказательная часть.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9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59766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FF0000"/>
                </a:solidFill>
              </a:rPr>
              <a:t>КРИТЕРИЙ №4 </a:t>
            </a:r>
            <a:r>
              <a:rPr lang="ru-RU" sz="3000" b="1" dirty="0" smtClean="0">
                <a:solidFill>
                  <a:srgbClr val="FF0000"/>
                </a:solidFill>
              </a:rPr>
              <a:t/>
            </a:r>
            <a:br>
              <a:rPr lang="ru-RU" sz="3000" b="1" dirty="0" smtClean="0">
                <a:solidFill>
                  <a:srgbClr val="FF000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«</a:t>
            </a:r>
            <a:r>
              <a:rPr lang="ru-RU" sz="3000" b="1" dirty="0">
                <a:solidFill>
                  <a:srgbClr val="FF0000"/>
                </a:solidFill>
              </a:rPr>
              <a:t>КАЧЕСТВО ПИСЬМЕННОЙ РЕЧИ»</a:t>
            </a:r>
            <a:r>
              <a:rPr lang="ru-RU" sz="3000" dirty="0">
                <a:solidFill>
                  <a:srgbClr val="FF0000"/>
                </a:solidFill>
              </a:rPr>
              <a:t> </a:t>
            </a:r>
            <a:br>
              <a:rPr lang="ru-RU" sz="3000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речевого оформления текста сочинения. </a:t>
            </a:r>
            <a:br>
              <a:rPr lang="ru-RU" i="1" dirty="0"/>
            </a:br>
            <a:r>
              <a:rPr lang="ru-RU" i="1" dirty="0"/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КРИТЕРИЙ №5 «ГРАМОТНОСТЬ»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Данный </a:t>
            </a:r>
            <a:r>
              <a:rPr lang="ru-RU" i="1" dirty="0"/>
              <a:t>критерий позволяет оценить грамотность выпускника.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на 100 слов приходится в сумме более пяти ошибок: грамматических, орфографических, пунктуационных.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4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cf.ppt-online.org/files/slide/y/Y2eNkhQBPnKGAEot6iS4ZbMfjcRrayHpLWl0Uu/slide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080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Итоговое сочинение оценивается зачётом, если: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● Получен «зачёт» по Критерию №1. </a:t>
            </a:r>
            <a:br>
              <a:rPr lang="ru-RU" dirty="0"/>
            </a:br>
            <a:r>
              <a:rPr lang="ru-RU" dirty="0"/>
              <a:t>● Получен «зачёт» по Критерию №2. </a:t>
            </a:r>
            <a:br>
              <a:rPr lang="ru-RU" dirty="0"/>
            </a:br>
            <a:r>
              <a:rPr lang="ru-RU" dirty="0"/>
              <a:t>● Получен «зачёт» по одному из Критериев №3-5. </a:t>
            </a:r>
            <a:br>
              <a:rPr lang="ru-RU" dirty="0"/>
            </a:br>
            <a:r>
              <a:rPr lang="ru-RU" dirty="0"/>
              <a:t>● В сочинении не менее 250 слов. </a:t>
            </a:r>
            <a:br>
              <a:rPr lang="ru-RU" dirty="0"/>
            </a:br>
            <a:r>
              <a:rPr lang="ru-RU" dirty="0"/>
              <a:t>● Сочинение не списано. </a:t>
            </a:r>
          </a:p>
        </p:txBody>
      </p:sp>
      <p:pic>
        <p:nvPicPr>
          <p:cNvPr id="4" name="Picture 2" descr="http://gi-wom.ru/wp-content/uploads/2017/12/692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4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4.bp.blogspot.com/-AnhveEih6lY/WqQx6KVfbaI/AAAAAAAAABc/TVvjgAAXEZwizotONe-zD4tmBm1LYZJoQCLcBGAs/s1600/i-596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72" y="2013992"/>
            <a:ext cx="810089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gi-wom.ru/wp-content/uploads/2017/12/692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868" y="393305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3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smtClean="0">
                <a:solidFill>
                  <a:srgbClr val="FF0000"/>
                </a:solidFill>
              </a:rPr>
              <a:t>Сроки проведения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endParaRPr lang="ru-RU" altLang="ru-RU" b="1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ru-RU" altLang="ru-RU" b="1" smtClean="0">
              <a:solidFill>
                <a:schemeClr val="bg1"/>
              </a:solidFill>
            </a:endParaRPr>
          </a:p>
        </p:txBody>
      </p:sp>
      <p:sp>
        <p:nvSpPr>
          <p:cNvPr id="5124" name="Содержимое 2"/>
          <p:cNvSpPr txBox="1">
            <a:spLocks/>
          </p:cNvSpPr>
          <p:nvPr/>
        </p:nvSpPr>
        <p:spPr bwMode="auto">
          <a:xfrm>
            <a:off x="539750" y="1052513"/>
            <a:ext cx="81470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ru-RU" altLang="ru-RU" sz="2700" b="1">
              <a:solidFill>
                <a:srgbClr val="C00000"/>
              </a:solidFill>
              <a:latin typeface="Lucida Sans Unicode" panose="020B0602030504020204" pitchFamily="34" charset="0"/>
            </a:endParaRPr>
          </a:p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ru-RU" altLang="ru-RU" sz="2700" b="1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125" name="Содержимое 2"/>
          <p:cNvSpPr txBox="1">
            <a:spLocks/>
          </p:cNvSpPr>
          <p:nvPr/>
        </p:nvSpPr>
        <p:spPr bwMode="auto">
          <a:xfrm>
            <a:off x="693738" y="1393825"/>
            <a:ext cx="81470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ru-RU" altLang="ru-RU" sz="2700" b="1">
              <a:solidFill>
                <a:srgbClr val="C00000"/>
              </a:solidFill>
              <a:latin typeface="Lucida Sans Unicode" panose="020B0602030504020204" pitchFamily="34" charset="0"/>
            </a:endParaRPr>
          </a:p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ru-RU" altLang="ru-RU" sz="2700" b="1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126" name="Содержимое 2"/>
          <p:cNvSpPr txBox="1">
            <a:spLocks/>
          </p:cNvSpPr>
          <p:nvPr/>
        </p:nvSpPr>
        <p:spPr bwMode="auto">
          <a:xfrm>
            <a:off x="130175" y="2765425"/>
            <a:ext cx="8763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ru-RU" altLang="ru-RU" sz="2700" b="1">
              <a:solidFill>
                <a:srgbClr val="C00000"/>
              </a:solidFill>
              <a:latin typeface="Lucida Sans Unicode" panose="020B0602030504020204" pitchFamily="34" charset="0"/>
            </a:endParaRPr>
          </a:p>
          <a:p>
            <a:pPr algn="ct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</a:pPr>
            <a:endParaRPr lang="ru-RU" altLang="ru-RU" sz="2700" b="1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1338" y="1057275"/>
            <a:ext cx="2016125" cy="3603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ДЕКАБРЬ </a:t>
            </a:r>
            <a:r>
              <a:rPr lang="ru-RU" b="1" dirty="0">
                <a:solidFill>
                  <a:schemeClr val="bg1"/>
                </a:solidFill>
              </a:rPr>
              <a:t>2018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0731" y="1394579"/>
            <a:ext cx="2002183" cy="13341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400" b="1" dirty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938" y="1057275"/>
            <a:ext cx="2232025" cy="355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ФЕВРАЛЬ </a:t>
            </a:r>
            <a:r>
              <a:rPr lang="ru-RU" b="1" dirty="0">
                <a:solidFill>
                  <a:schemeClr val="bg1"/>
                </a:solidFill>
              </a:rPr>
              <a:t>2019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1394579"/>
            <a:ext cx="2232248" cy="1371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400" b="1" dirty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88125" y="1052513"/>
            <a:ext cx="2232025" cy="3603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МАЙ </a:t>
            </a:r>
            <a:r>
              <a:rPr lang="ru-RU" b="1" dirty="0">
                <a:solidFill>
                  <a:schemeClr val="bg1"/>
                </a:solidFill>
              </a:rPr>
              <a:t>2019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224" y="1412776"/>
            <a:ext cx="2232248" cy="14828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1000" y="2819400"/>
            <a:ext cx="4103688" cy="4038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выпускники прошлых лет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 лица, обучающиеся по образовательным программам среднего профессионального образования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 лица, получающие среднее общее образование в иностранных образовательных организациях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лица, допущенные к ГИА в предыдущие годы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8263" y="3716338"/>
            <a:ext cx="3744912" cy="2305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самостоятельно </a:t>
            </a:r>
            <a:r>
              <a:rPr lang="ru-RU" b="1" dirty="0">
                <a:solidFill>
                  <a:schemeClr val="tx1"/>
                </a:solidFill>
              </a:rPr>
              <a:t>выбирают</a:t>
            </a:r>
            <a:r>
              <a:rPr lang="ru-RU" dirty="0">
                <a:solidFill>
                  <a:schemeClr val="tx1"/>
                </a:solidFill>
              </a:rPr>
              <a:t> сроки написания итогового сочинения и указывают в заявлении выбранную дату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427538" y="4724400"/>
            <a:ext cx="720725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34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833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в 10.00 по московскому времени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4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- 3 часа 55 минут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(235 минут)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5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0000"/>
                </a:solidFill>
              </a:rPr>
              <a:t>Продолжительность</a:t>
            </a:r>
            <a:endParaRPr lang="ru-RU" altLang="ru-RU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7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Повторный допуск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2682948"/>
          </a:xfrm>
          <a:prstGeom prst="roundRect">
            <a:avLst>
              <a:gd name="adj" fmla="val 2020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обучающиеся, получившие по итоговому сочинению (изложению) неудовлетворительный результат </a:t>
            </a:r>
            <a:r>
              <a:rPr lang="ru-RU" sz="1800" b="1" dirty="0" smtClean="0">
                <a:solidFill>
                  <a:srgbClr val="3204DA"/>
                </a:solidFill>
              </a:rPr>
              <a:t>(«незачет»),</a:t>
            </a:r>
            <a:r>
              <a:rPr lang="ru-RU" sz="1800" b="1" dirty="0">
                <a:solidFill>
                  <a:srgbClr val="3204DA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1800" b="1" dirty="0">
                <a:solidFill>
                  <a:srgbClr val="3204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удаленные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итогового сочинения (изложения) за нарушение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</a:t>
            </a:r>
            <a:r>
              <a:rPr lang="ru-RU" sz="1800" b="1" dirty="0"/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и лица,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явившиеся на итоговое сочинение (изложение) </a:t>
            </a:r>
            <a:r>
              <a:rPr lang="ru-RU" sz="1800" b="1" dirty="0">
                <a:solidFill>
                  <a:srgbClr val="3204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уважительным причинам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(болезнь или иные обстоятельства, подтвержденные документально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1800" dirty="0"/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и лица,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завершившие написание итогового сочинения (изложения) </a:t>
            </a:r>
            <a:r>
              <a:rPr lang="ru-RU" sz="1800" b="1" dirty="0">
                <a:solidFill>
                  <a:srgbClr val="3204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уважительным причинам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(болезнь или иные обстоятельства, подтвержденные документально)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3657601"/>
            <a:ext cx="8229600" cy="1787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обучающиеся, </a:t>
            </a:r>
          </a:p>
          <a:p>
            <a:pPr algn="ctr" eaLnBrk="1" hangingPunct="1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выпускники прошлых лет, </a:t>
            </a:r>
          </a:p>
          <a:p>
            <a:pPr algn="ctr" eaLnBrk="1" hangingPunct="1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обучающиеся по образовательным программам среднего профессионального образования,</a:t>
            </a:r>
          </a:p>
          <a:p>
            <a:pPr algn="ctr" eaLnBrk="1" hangingPunct="1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 лица, получающие среднее общее образование в иностранных образовательных организациях, </a:t>
            </a:r>
          </a:p>
          <a:p>
            <a:pPr algn="ctr" eaLnBrk="1" hangingPunct="1"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лица, допущенные к ГИА в предыдущие годы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5081" y="5638800"/>
            <a:ext cx="7416824" cy="9363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не более двух раз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7696200" y="5207000"/>
            <a:ext cx="360363" cy="431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1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Министр просвещения РФ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О.Ю</a:t>
            </a:r>
            <a:r>
              <a:rPr lang="ru-RU" dirty="0"/>
              <a:t>. Васильева объявила </a:t>
            </a:r>
            <a:r>
              <a:rPr lang="ru-RU" b="1" dirty="0"/>
              <a:t>пять направлений тем итогового сочинения на 2018/19 учебный год</a:t>
            </a:r>
            <a:endParaRPr lang="ru-RU" dirty="0"/>
          </a:p>
          <a:p>
            <a:r>
              <a:rPr lang="ru-RU" b="1" dirty="0"/>
              <a:t>Отцы и дети</a:t>
            </a:r>
            <a:endParaRPr lang="ru-RU" dirty="0"/>
          </a:p>
          <a:p>
            <a:r>
              <a:rPr lang="ru-RU" b="1" dirty="0"/>
              <a:t>Мечта и реальность</a:t>
            </a:r>
            <a:endParaRPr lang="ru-RU" dirty="0"/>
          </a:p>
          <a:p>
            <a:r>
              <a:rPr lang="ru-RU" b="1" dirty="0"/>
              <a:t>Месть и великодушие</a:t>
            </a:r>
            <a:endParaRPr lang="ru-RU" dirty="0"/>
          </a:p>
          <a:p>
            <a:r>
              <a:rPr lang="ru-RU" b="1" dirty="0"/>
              <a:t>Искусство и ремесло</a:t>
            </a:r>
            <a:endParaRPr lang="ru-RU" dirty="0"/>
          </a:p>
          <a:p>
            <a:r>
              <a:rPr lang="ru-RU" b="1" dirty="0"/>
              <a:t>Доброта и жестокость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gi-wom.ru/wp-content/uploads/2017/12/692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944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Отцы и дети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Данное направление обращено к вечной проблеме человеческого бытия, связанной с неизбежностью </a:t>
            </a:r>
            <a:r>
              <a:rPr lang="ru-RU" b="1" dirty="0"/>
              <a:t>смены поколений</a:t>
            </a:r>
            <a:r>
              <a:rPr lang="ru-RU" dirty="0"/>
              <a:t>, </a:t>
            </a:r>
            <a:r>
              <a:rPr lang="ru-RU" b="1" dirty="0"/>
              <a:t>гармоничными</a:t>
            </a:r>
            <a:r>
              <a:rPr lang="ru-RU" dirty="0"/>
              <a:t> и </a:t>
            </a:r>
            <a:r>
              <a:rPr lang="ru-RU" b="1" dirty="0"/>
              <a:t>дисгармоничными</a:t>
            </a:r>
            <a:r>
              <a:rPr lang="ru-RU" dirty="0"/>
              <a:t> взаимоотношениями «отцов» и «детей».</a:t>
            </a:r>
            <a:br>
              <a:rPr lang="ru-RU" dirty="0"/>
            </a:br>
            <a:r>
              <a:rPr lang="ru-RU" dirty="0"/>
              <a:t>Эта тема затронута во многих произведениях литературы, где рассматриваются различные типы взаимодействия между представителями разных поколений (от </a:t>
            </a:r>
            <a:r>
              <a:rPr lang="ru-RU" b="1" dirty="0"/>
              <a:t>конфликтного противостояния</a:t>
            </a:r>
            <a:r>
              <a:rPr lang="ru-RU" dirty="0"/>
              <a:t> до </a:t>
            </a:r>
            <a:r>
              <a:rPr lang="ru-RU" b="1" dirty="0"/>
              <a:t>взаимопонимания и преемственности</a:t>
            </a:r>
            <a:r>
              <a:rPr lang="ru-RU" dirty="0"/>
              <a:t>) и выявляются </a:t>
            </a:r>
            <a:r>
              <a:rPr lang="ru-RU" b="1" dirty="0"/>
              <a:t>причины противоборства</a:t>
            </a:r>
            <a:r>
              <a:rPr lang="ru-RU" dirty="0"/>
              <a:t> между ними, а также </a:t>
            </a:r>
            <a:r>
              <a:rPr lang="ru-RU" b="1" dirty="0"/>
              <a:t>пути их духовного сближения</a:t>
            </a:r>
            <a:r>
              <a:rPr lang="ru-RU" dirty="0"/>
              <a:t>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Примерные темы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1.Почему </a:t>
            </a:r>
            <a:r>
              <a:rPr lang="ru-RU" sz="2000" b="1" dirty="0"/>
              <a:t>возникает дисгармония в отношениях между родителями и детьми?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2.Когда </a:t>
            </a:r>
            <a:r>
              <a:rPr lang="ru-RU" sz="2000" b="1" dirty="0"/>
              <a:t>родителям стоит поучиться у своих детей?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3. Согласны </a:t>
            </a:r>
            <a:r>
              <a:rPr lang="ru-RU" sz="2000" b="1" dirty="0"/>
              <a:t>ли вы с высказыванием А. С. Пушкина: «Неуважение к предкам есть первый признак безнравственности»?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4. Как </a:t>
            </a:r>
            <a:r>
              <a:rPr lang="ru-RU" sz="2000" b="1" dirty="0"/>
              <a:t>вы думаете, вечен ли конфликт поколений?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5. Быть </a:t>
            </a:r>
            <a:r>
              <a:rPr lang="ru-RU" sz="2000" b="1" dirty="0"/>
              <a:t>похожим на родителей - это достоинство или недостаток?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6. Что </a:t>
            </a:r>
            <a:r>
              <a:rPr lang="ru-RU" sz="2000" b="1" dirty="0"/>
              <a:t>значит преемственность поколений?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7. Как </a:t>
            </a:r>
            <a:r>
              <a:rPr lang="ru-RU" sz="2000" b="1" dirty="0"/>
              <a:t>вы понимаете слова О. Уайльда: «Лучший способ воспитать хороших детей – это сделать их счастливыми»?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8. Как</a:t>
            </a:r>
            <a:r>
              <a:rPr lang="ru-RU" sz="2000" b="1" dirty="0"/>
              <a:t>, по-вашему, возможна ли гармония в отношениях детей и родителей?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9. Согласны </a:t>
            </a:r>
            <a:r>
              <a:rPr lang="ru-RU" sz="2000" b="1" dirty="0"/>
              <a:t>ли вы с мнением, что понимание – это улица с двусторонним движением?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10. Быть </a:t>
            </a:r>
            <a:r>
              <a:rPr lang="ru-RU" sz="2000" b="1" dirty="0"/>
              <a:t>родителями - это счастье или обяз</a:t>
            </a:r>
            <a:r>
              <a:rPr lang="ru-RU" sz="2400" b="1" dirty="0"/>
              <a:t>анность?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1" dirty="0" smtClean="0"/>
              <a:t>11. Что </a:t>
            </a:r>
            <a:r>
              <a:rPr lang="ru-RU" sz="2000" b="1" dirty="0"/>
              <a:t>такое «конфликт поколений</a:t>
            </a:r>
            <a:r>
              <a:rPr lang="ru-RU" sz="2000" b="1" dirty="0" smtClean="0"/>
              <a:t>»?</a:t>
            </a:r>
            <a:endParaRPr lang="ru-RU" sz="2000" b="1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Мечта и реальность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Понятия «мечта» и «реальность» во многом </a:t>
            </a:r>
            <a:r>
              <a:rPr lang="ru-RU" b="1" dirty="0"/>
              <a:t>противопоставлены</a:t>
            </a:r>
            <a:r>
              <a:rPr lang="ru-RU" dirty="0"/>
              <a:t> и одновременно </a:t>
            </a:r>
            <a:r>
              <a:rPr lang="ru-RU" b="1" dirty="0"/>
              <a:t>тесно связаны</a:t>
            </a:r>
            <a:r>
              <a:rPr lang="ru-RU" dirty="0"/>
              <a:t>, они нацеливают на осмысление различных </a:t>
            </a:r>
            <a:r>
              <a:rPr lang="ru-RU" b="1" dirty="0"/>
              <a:t>представлений о мире и смысле жизни</a:t>
            </a:r>
            <a:r>
              <a:rPr lang="ru-RU" dirty="0"/>
              <a:t>, на раздумье о том, </a:t>
            </a:r>
            <a:r>
              <a:rPr lang="ru-RU" b="1" dirty="0"/>
              <a:t>как реальность порождает мечту</a:t>
            </a:r>
            <a:r>
              <a:rPr lang="ru-RU" dirty="0"/>
              <a:t> и </a:t>
            </a:r>
            <a:r>
              <a:rPr lang="ru-RU" b="1" dirty="0"/>
              <a:t>как мечта человека поднимает его над обыденностью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В литературе немало героев, по-разному относящихся к мечте: одни </a:t>
            </a:r>
            <a:r>
              <a:rPr lang="ru-RU" b="1" dirty="0"/>
              <a:t>воодушевлены благородными устремлениями и готовы их воплотить в жизнь</a:t>
            </a:r>
            <a:r>
              <a:rPr lang="ru-RU" dirty="0"/>
              <a:t>, другие оказались </a:t>
            </a:r>
            <a:r>
              <a:rPr lang="ru-RU" b="1" dirty="0"/>
              <a:t>в плену прекраснодушных мечтаний</a:t>
            </a:r>
            <a:r>
              <a:rPr lang="ru-RU" dirty="0"/>
              <a:t>, третьи </a:t>
            </a:r>
            <a:r>
              <a:rPr lang="ru-RU" b="1" dirty="0"/>
              <a:t>лишены высокой мечты и подчинены низменным целям</a:t>
            </a:r>
            <a:r>
              <a:rPr lang="ru-RU" dirty="0"/>
              <a:t>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8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482</Words>
  <Application>Microsoft Office PowerPoint</Application>
  <PresentationFormat>Экран (4:3)</PresentationFormat>
  <Paragraphs>71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Lucida Sans Unicode</vt:lpstr>
      <vt:lpstr>Times New Roman</vt:lpstr>
      <vt:lpstr>Wingdings</vt:lpstr>
      <vt:lpstr>Wingdings 3</vt:lpstr>
      <vt:lpstr>Тема Office</vt:lpstr>
      <vt:lpstr>Итоговое сочинение (2018-2019 учебный год)</vt:lpstr>
      <vt:lpstr>НОВОЕ В СОЧИНЕНИИ (ИЗЛОЖЕНИИ) В 18/19 уч.г.</vt:lpstr>
      <vt:lpstr>Сроки проведения</vt:lpstr>
      <vt:lpstr>Продолжительность</vt:lpstr>
      <vt:lpstr>Повторный допуск</vt:lpstr>
      <vt:lpstr>Презентация PowerPoint</vt:lpstr>
      <vt:lpstr>Отцы и дети</vt:lpstr>
      <vt:lpstr>Примерные темы</vt:lpstr>
      <vt:lpstr>Мечта и реальность</vt:lpstr>
      <vt:lpstr>Примерные темы</vt:lpstr>
      <vt:lpstr>Месть и великодушие</vt:lpstr>
      <vt:lpstr>Примерные темы</vt:lpstr>
      <vt:lpstr>Искусство и ремесло</vt:lpstr>
      <vt:lpstr>Примерные темы</vt:lpstr>
      <vt:lpstr>Доброта и жестокость</vt:lpstr>
      <vt:lpstr>Примерные 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Борисова ЕС</cp:lastModifiedBy>
  <cp:revision>13</cp:revision>
  <dcterms:created xsi:type="dcterms:W3CDTF">2018-08-02T20:10:57Z</dcterms:created>
  <dcterms:modified xsi:type="dcterms:W3CDTF">2018-11-15T13:52:13Z</dcterms:modified>
</cp:coreProperties>
</file>